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67" r:id="rId5"/>
    <p:sldId id="268" r:id="rId6"/>
    <p:sldId id="269" r:id="rId7"/>
    <p:sldId id="261" r:id="rId8"/>
    <p:sldId id="262" r:id="rId9"/>
    <p:sldId id="263" r:id="rId10"/>
    <p:sldId id="265" r:id="rId11"/>
    <p:sldId id="25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1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441C5-13AD-48DE-9B27-3F7F994D40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7F8F50-554D-44A7-9AF8-71D2522E07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457F62-CE1E-4B07-9DBD-CC7A2357C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08E1A-94A0-4B54-8E9C-B09F5AF24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7BA8F-B273-4484-8464-5F58F5B96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2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210FE-DD80-4FEA-B8BF-04F8F49BB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DEAEA-3B4F-46E2-922C-BB55F1A4AC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08387-489A-4092-BC58-420618030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1CD64-DBE5-466C-BF30-18BEAD06F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A661B-87CC-49D6-995D-C4A646123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352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C0992D-6517-44C4-8AB8-F7BC81614B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085304-5600-4D68-AF94-69FA9B7B1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B1B01-3A49-447F-9F19-AA7580368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5141B-66FB-4200-A9EC-9E216ABB6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D74A7-AD27-47E4-9500-6A6B5797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96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8022A-D3DB-4457-9F46-4A0DDB16F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E9DFE-3CC6-4B6C-991B-F78CFB68B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666A2-861C-418F-89E1-7D515D335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3B196-2225-47E8-8757-86507483B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0CD7EB-C2E3-4A80-89B7-7C36499D3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43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707FB-C1F5-4444-979D-91B968B06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639422-342A-48EB-8D14-DEB3FE9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077B31-E4DF-4C16-967C-01E2517C3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C2FF5-9FF6-4577-B2D8-8C528CE83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A910DD-A457-4E80-ABDC-EF7CD8E5A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59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632EA-6535-44EB-8FFC-4C3CE2FD8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CF549-1D6E-4A82-A794-8C1C8F879E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5BCA5-B9A5-4C34-99E9-06D0EF1B78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98FF9E-B9F4-40D1-9503-61DA1CED9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F07048-CA20-4CE6-88DB-C5A403A3C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ACDF7F-DD89-4286-A357-C6F332697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573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37C8C-011C-4065-980F-FCC1BE64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94E2C9-F7AD-4299-AAE1-B9E3B0168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5AEA31-47A8-43D0-BA3C-DF1083BCD2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521529-8FB6-4DF8-BB44-F8F0A6E5CB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20454D-5B45-4CF9-ABB9-7FEAEEBE89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82B805-9C5E-4E1B-9879-23BAA0546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CFD430-76A6-41E9-8C2F-D7AF03CDC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B20C8A-7D40-4B06-B9A2-7AFFFC053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825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13F7E-E9B8-40F8-AEBC-F4A366C4F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7D2B35-F35E-4866-A4F8-53C89558C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F71CB0-8927-4A92-A628-DF22669D0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7E30B5-EC29-47E5-BC9D-930BD1EDB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87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F39D8B-EDDC-492B-BD77-5D8C491FF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65ACA2-CF8F-435C-A942-BE9A0BD9A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6AB8C5-71D7-4BA5-B3EA-EB3F95B54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2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63EA8-DE7E-4BB8-8FA7-8D1D203E6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BBDF2-D29D-4D5D-B78C-E8E27105C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97CAF6-A6F4-479D-8C3B-C0BD7919DE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C933E-684C-4749-B729-8B071BA1A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FEB41E-E764-47CA-8051-7F6738624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AD0830-5A41-4B6B-892F-9EDA82941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733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09637-030A-425E-A8CF-AB554F396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9B94D4-BF2E-4C58-B9C0-5437B52E20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3395CE-AE9C-41D9-AC92-2187B4BD29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F24797-72AA-4418-8DD8-0D479CF9C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C04658-A70D-4C80-BAB9-7B4BED80B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0A9310-08AC-4273-9864-0EC7931D1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908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BC540F-4205-411D-9CC5-FD7EAAFBA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5BC491-517A-4C90-AD6C-D6DEC599F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709BB4-B101-4928-B512-F798867481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982D-369C-4E36-A854-231A588B154D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DB69BF-C3C9-4637-9695-14C034E6DF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C48C4-0F45-4915-9CC1-ADDB2E2A69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74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F3ECB-1561-498E-803D-6AB9BEE9D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5042"/>
            <a:ext cx="9144000" cy="626924"/>
          </a:xfrm>
        </p:spPr>
        <p:txBody>
          <a:bodyPr>
            <a:normAutofit fontScale="90000"/>
          </a:bodyPr>
          <a:lstStyle/>
          <a:p>
            <a:r>
              <a:rPr lang="en-US" dirty="0"/>
              <a:t>Future Simple Tense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0FB7DA9-27E1-41BB-90A4-41A5724A0F24}"/>
              </a:ext>
            </a:extLst>
          </p:cNvPr>
          <p:cNvSpPr/>
          <p:nvPr/>
        </p:nvSpPr>
        <p:spPr>
          <a:xfrm>
            <a:off x="1948069" y="1595983"/>
            <a:ext cx="8050696" cy="122251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FF00"/>
                </a:solidFill>
              </a:rPr>
              <a:t>S + Will/ Shall + V (bare form)</a:t>
            </a:r>
          </a:p>
          <a:p>
            <a:pPr algn="ctr"/>
            <a:r>
              <a:rPr lang="en-US" sz="3200" dirty="0"/>
              <a:t>I will go to Baghdad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BCD7EF5-A173-4264-9C89-91D836F2FAA9}"/>
              </a:ext>
            </a:extLst>
          </p:cNvPr>
          <p:cNvSpPr/>
          <p:nvPr/>
        </p:nvSpPr>
        <p:spPr>
          <a:xfrm>
            <a:off x="1948069" y="3190460"/>
            <a:ext cx="8050696" cy="122251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FF00"/>
                </a:solidFill>
              </a:rPr>
              <a:t>S + Will Not/ Won’t+ V (bare form)</a:t>
            </a:r>
          </a:p>
          <a:p>
            <a:pPr algn="ctr"/>
            <a:r>
              <a:rPr lang="en-US" sz="3200" dirty="0"/>
              <a:t>I will </a:t>
            </a:r>
            <a:r>
              <a:rPr lang="en-US" sz="3200" i="1" u="sng" dirty="0"/>
              <a:t>not</a:t>
            </a:r>
            <a:r>
              <a:rPr lang="en-US" sz="3200" dirty="0"/>
              <a:t> go to Baghdad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E5E7117-2F70-4ADD-A0F4-FFFC9E36B202}"/>
              </a:ext>
            </a:extLst>
          </p:cNvPr>
          <p:cNvSpPr/>
          <p:nvPr/>
        </p:nvSpPr>
        <p:spPr>
          <a:xfrm>
            <a:off x="1948069" y="4895777"/>
            <a:ext cx="8050696" cy="122251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FF00"/>
                </a:solidFill>
              </a:rPr>
              <a:t>Will + S + V (bare form) + …?</a:t>
            </a:r>
          </a:p>
          <a:p>
            <a:pPr algn="ctr"/>
            <a:r>
              <a:rPr lang="en-US" sz="3200" dirty="0"/>
              <a:t>Will you go to Baghdad?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1699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545"/>
    </mc:Choice>
    <mc:Fallback xmlns="">
      <p:transition spd="slow" advTm="1235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F3ECB-1561-498E-803D-6AB9BEE9D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5042"/>
            <a:ext cx="9144000" cy="626924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Future Simple Tense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55F44B-9916-4F97-B069-8E5729B66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7080" y="1614212"/>
            <a:ext cx="10664990" cy="4697136"/>
          </a:xfrm>
        </p:spPr>
        <p:txBody>
          <a:bodyPr>
            <a:normAutofit/>
          </a:bodyPr>
          <a:lstStyle/>
          <a:p>
            <a:pPr algn="l" fontAlgn="base"/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Passive Voice with future simple Tense:</a:t>
            </a:r>
          </a:p>
          <a:p>
            <a:pPr algn="l" fontAlgn="base"/>
            <a:endParaRPr lang="en-US" sz="3200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pPr fontAlgn="base"/>
            <a:endParaRPr lang="en-US" sz="3200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8687AEF-7BBD-4B94-939D-6620AEE800F0}"/>
              </a:ext>
            </a:extLst>
          </p:cNvPr>
          <p:cNvSpPr/>
          <p:nvPr/>
        </p:nvSpPr>
        <p:spPr>
          <a:xfrm>
            <a:off x="3001616" y="2276060"/>
            <a:ext cx="6301410" cy="914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ea typeface="Calibri" panose="020F0502020204030204" pitchFamily="34" charset="0"/>
                <a:cs typeface="Arial" panose="020B0604020202020204" pitchFamily="34" charset="0"/>
              </a:rPr>
              <a:t>Object + will + be + V (Past Participle)</a:t>
            </a:r>
            <a:endParaRPr lang="en-US" sz="24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5F31939-2303-4E04-8520-676CEB0286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806126"/>
              </p:ext>
            </p:extLst>
          </p:nvPr>
        </p:nvGraphicFramePr>
        <p:xfrm>
          <a:off x="775251" y="3458817"/>
          <a:ext cx="10664989" cy="33336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9362">
                  <a:extLst>
                    <a:ext uri="{9D8B030D-6E8A-4147-A177-3AD203B41FA5}">
                      <a16:colId xmlns:a16="http://schemas.microsoft.com/office/drawing/2014/main" val="1916953016"/>
                    </a:ext>
                  </a:extLst>
                </a:gridCol>
                <a:gridCol w="4545085">
                  <a:extLst>
                    <a:ext uri="{9D8B030D-6E8A-4147-A177-3AD203B41FA5}">
                      <a16:colId xmlns:a16="http://schemas.microsoft.com/office/drawing/2014/main" val="1467965563"/>
                    </a:ext>
                  </a:extLst>
                </a:gridCol>
                <a:gridCol w="5190542">
                  <a:extLst>
                    <a:ext uri="{9D8B030D-6E8A-4147-A177-3AD203B41FA5}">
                      <a16:colId xmlns:a16="http://schemas.microsoft.com/office/drawing/2014/main" val="2232881544"/>
                    </a:ext>
                  </a:extLst>
                </a:gridCol>
              </a:tblGrid>
              <a:tr h="5102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No.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Active Voice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Passive Voice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0162192"/>
                  </a:ext>
                </a:extLst>
              </a:tr>
              <a:tr h="5102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We will take the horses to the stable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The horses will be taken to the stable.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6015707"/>
                  </a:ext>
                </a:extLst>
              </a:tr>
              <a:tr h="5102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Will the manager sign the contract tomorrow?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8340" algn="l"/>
                        </a:tabLst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Will the contract be signed by the manager tomorrow?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8843375"/>
                  </a:ext>
                </a:extLst>
              </a:tr>
              <a:tr h="5102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Will the boss give me a job?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8340" algn="l"/>
                        </a:tabLst>
                      </a:pPr>
                      <a:r>
                        <a:rPr lang="en-US" sz="2000" dirty="0">
                          <a:effectLst/>
                        </a:rPr>
                        <a:t>Will I be given a job by the boss?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2829643"/>
                  </a:ext>
                </a:extLst>
              </a:tr>
              <a:tr h="5102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birds will eat those cookies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8340" algn="l"/>
                        </a:tabLst>
                      </a:pPr>
                      <a:r>
                        <a:rPr lang="en-US" sz="2000" dirty="0">
                          <a:effectLst/>
                        </a:rPr>
                        <a:t>Those cookies will be eaten by the birds.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0880481"/>
                  </a:ext>
                </a:extLst>
              </a:tr>
              <a:tr h="5102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coach will throw a party on the weekend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8340" algn="l"/>
                        </a:tabLst>
                      </a:pPr>
                      <a:r>
                        <a:rPr lang="en-US" sz="2000" i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party will be thrown by the coach on the weekend.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876908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301173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866"/>
    </mc:Choice>
    <mc:Fallback xmlns="">
      <p:transition spd="slow" advTm="748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F3ECB-1561-498E-803D-6AB9BEE9D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3148" y="3711886"/>
            <a:ext cx="9144000" cy="626924"/>
          </a:xfrm>
        </p:spPr>
        <p:txBody>
          <a:bodyPr>
            <a:noAutofit/>
          </a:bodyPr>
          <a:lstStyle/>
          <a:p>
            <a:r>
              <a:rPr lang="en-US" sz="16600" b="1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766431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58"/>
    </mc:Choice>
    <mc:Fallback xmlns="">
      <p:transition spd="slow" advTm="19758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F3ECB-1561-498E-803D-6AB9BEE9D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5042"/>
            <a:ext cx="9144000" cy="626924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Future Simple Tense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55F44B-9916-4F97-B069-8E5729B66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3208" y="1614212"/>
            <a:ext cx="10094844" cy="4697136"/>
          </a:xfrm>
        </p:spPr>
        <p:txBody>
          <a:bodyPr>
            <a:normAutofit/>
          </a:bodyPr>
          <a:lstStyle/>
          <a:p>
            <a:pPr algn="l" fontAlgn="base"/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Uses:</a:t>
            </a:r>
          </a:p>
          <a:p>
            <a:pPr fontAlgn="base"/>
            <a:endParaRPr lang="en-US" sz="3200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pPr marL="514350" indent="-514350" algn="l" fontAlgn="base">
              <a:buAutoNum type="arabicPeriod"/>
            </a:pP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To express a decision made at the moment of speaking:</a:t>
            </a:r>
          </a:p>
          <a:p>
            <a:pPr algn="l" fontAlgn="base"/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Example</a:t>
            </a: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:</a:t>
            </a:r>
          </a:p>
          <a:p>
            <a:pPr algn="l" fontAlgn="base"/>
            <a:endParaRPr lang="en-US" sz="3200" dirty="0"/>
          </a:p>
          <a:p>
            <a:pPr marL="342900" indent="-342900" algn="l" fontAlgn="base">
              <a:buFontTx/>
              <a:buChar char="-"/>
            </a:pPr>
            <a:r>
              <a:rPr lang="en-US" i="1" dirty="0"/>
              <a:t>What </a:t>
            </a:r>
            <a:r>
              <a:rPr lang="en-US" b="1" i="1" dirty="0"/>
              <a:t>will you like </a:t>
            </a:r>
            <a:r>
              <a:rPr lang="en-US" i="1" dirty="0"/>
              <a:t>to have?</a:t>
            </a:r>
          </a:p>
          <a:p>
            <a:pPr marL="800100" lvl="1" indent="-342900" algn="l" fontAlgn="base">
              <a:buFontTx/>
              <a:buChar char="-"/>
            </a:pPr>
            <a:r>
              <a:rPr lang="en-US" sz="2400" b="1" i="1" dirty="0"/>
              <a:t>I’ll have </a:t>
            </a:r>
            <a:r>
              <a:rPr lang="en-US" sz="2400" i="1" dirty="0"/>
              <a:t>an orange juice.</a:t>
            </a:r>
          </a:p>
          <a:p>
            <a:pPr marL="457200" indent="-457200" algn="l" fontAlgn="base">
              <a:buFontTx/>
              <a:buChar char="-"/>
            </a:pPr>
            <a:r>
              <a:rPr lang="en-US" sz="2800" i="1" dirty="0"/>
              <a:t>When </a:t>
            </a:r>
            <a:r>
              <a:rPr lang="en-US" sz="2800" b="1" i="1" dirty="0"/>
              <a:t>are you leaving </a:t>
            </a:r>
            <a:r>
              <a:rPr lang="en-US" sz="2800" i="1" dirty="0"/>
              <a:t>today?</a:t>
            </a:r>
          </a:p>
          <a:p>
            <a:pPr marL="914400" lvl="1" indent="-457200" algn="l" fontAlgn="base">
              <a:buFontTx/>
              <a:buChar char="-"/>
            </a:pPr>
            <a:r>
              <a:rPr lang="en-US" sz="2400" i="1" dirty="0"/>
              <a:t>I </a:t>
            </a:r>
            <a:r>
              <a:rPr lang="en-US" sz="2400" b="1" i="1" dirty="0"/>
              <a:t>will leave </a:t>
            </a:r>
            <a:r>
              <a:rPr lang="en-US" sz="2400" i="1" dirty="0"/>
              <a:t>at two.</a:t>
            </a:r>
          </a:p>
          <a:p>
            <a:endParaRPr 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7000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866"/>
    </mc:Choice>
    <mc:Fallback xmlns="">
      <p:transition spd="slow" advTm="748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F3ECB-1561-498E-803D-6AB9BEE9D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5042"/>
            <a:ext cx="9144000" cy="626924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Future Simple Tense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55F44B-9916-4F97-B069-8E5729B66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3208" y="1614212"/>
            <a:ext cx="10094844" cy="4697136"/>
          </a:xfrm>
        </p:spPr>
        <p:txBody>
          <a:bodyPr>
            <a:normAutofit lnSpcReduction="10000"/>
          </a:bodyPr>
          <a:lstStyle/>
          <a:p>
            <a:pPr algn="l" fontAlgn="base"/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Uses:</a:t>
            </a:r>
          </a:p>
          <a:p>
            <a:pPr fontAlgn="base"/>
            <a:endParaRPr lang="en-US" sz="3200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pPr algn="l" fontAlgn="base"/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2. To announce a planned future event (i.e. on the news- in </a:t>
            </a:r>
          </a:p>
          <a:p>
            <a:pPr algn="l" fontAlgn="base"/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     a newspaper):</a:t>
            </a:r>
          </a:p>
          <a:p>
            <a:pPr algn="l" fontAlgn="base"/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Example</a:t>
            </a: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:</a:t>
            </a:r>
          </a:p>
          <a:p>
            <a:pPr algn="l" fontAlgn="base"/>
            <a:endParaRPr lang="en-US" sz="3200" dirty="0"/>
          </a:p>
          <a:p>
            <a:pPr marL="342900" indent="-342900" algn="l" fontAlgn="base">
              <a:buFontTx/>
              <a:buChar char="-"/>
            </a:pPr>
            <a:r>
              <a:rPr lang="en-US" i="1" dirty="0"/>
              <a:t>The president </a:t>
            </a:r>
            <a:r>
              <a:rPr lang="en-US" b="1" i="1" dirty="0"/>
              <a:t>will open </a:t>
            </a:r>
            <a:r>
              <a:rPr lang="en-US" i="1" dirty="0"/>
              <a:t>the new school next Friday.</a:t>
            </a:r>
            <a:endParaRPr lang="en-US" sz="2800" i="1" dirty="0"/>
          </a:p>
          <a:p>
            <a:pPr algn="l" fontAlgn="base"/>
            <a:r>
              <a:rPr lang="en-US" sz="2800" i="1" dirty="0"/>
              <a:t>-   We </a:t>
            </a:r>
            <a:r>
              <a:rPr lang="en-US" sz="2800" b="1" i="1" dirty="0"/>
              <a:t>shall travel </a:t>
            </a:r>
            <a:r>
              <a:rPr lang="en-US" sz="2800" i="1" dirty="0"/>
              <a:t>to France in Summer.</a:t>
            </a:r>
          </a:p>
          <a:p>
            <a:pPr marL="457200" indent="-457200" algn="l" fontAlgn="base">
              <a:buFontTx/>
              <a:buChar char="-"/>
            </a:pPr>
            <a:r>
              <a:rPr lang="en-US" sz="2800" i="1" dirty="0"/>
              <a:t>He </a:t>
            </a:r>
            <a:r>
              <a:rPr lang="en-US" sz="2800" b="1" i="1" dirty="0"/>
              <a:t>will visit</a:t>
            </a:r>
            <a:r>
              <a:rPr lang="en-US" sz="2800" i="1" dirty="0"/>
              <a:t> us next week. </a:t>
            </a:r>
            <a:endParaRPr lang="en-US" sz="3600" dirty="0">
              <a:solidFill>
                <a:schemeClr val="accent5"/>
              </a:solidFill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endParaRPr 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9628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866"/>
    </mc:Choice>
    <mc:Fallback xmlns="">
      <p:transition spd="slow" advTm="748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F3ECB-1561-498E-803D-6AB9BEE9D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5042"/>
            <a:ext cx="9144000" cy="626924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Future Simple Tense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55F44B-9916-4F97-B069-8E5729B66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3208" y="1499911"/>
            <a:ext cx="10094844" cy="4697136"/>
          </a:xfrm>
        </p:spPr>
        <p:txBody>
          <a:bodyPr>
            <a:normAutofit fontScale="85000" lnSpcReduction="20000"/>
          </a:bodyPr>
          <a:lstStyle/>
          <a:p>
            <a:pPr algn="l" fontAlgn="base"/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Uses:</a:t>
            </a:r>
          </a:p>
          <a:p>
            <a:pPr fontAlgn="base"/>
            <a:endParaRPr lang="en-US" sz="3200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pPr algn="l" fontAlgn="base"/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3. To express a willingness or unwillingness to carry out a future action:</a:t>
            </a:r>
          </a:p>
          <a:p>
            <a:pPr algn="l" fontAlgn="base"/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            a) To make a promise.</a:t>
            </a:r>
          </a:p>
          <a:p>
            <a:pPr algn="l" fontAlgn="base"/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            b) To make an offer.</a:t>
            </a:r>
          </a:p>
          <a:p>
            <a:pPr algn="l" fontAlgn="base"/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:</a:t>
            </a:r>
          </a:p>
          <a:p>
            <a:pPr algn="l" fontAlgn="base"/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Example</a:t>
            </a: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:</a:t>
            </a:r>
          </a:p>
          <a:p>
            <a:pPr algn="l" fontAlgn="base"/>
            <a:endParaRPr lang="en-US" sz="3200" dirty="0"/>
          </a:p>
          <a:p>
            <a:pPr marL="342900" indent="-342900" algn="l" fontAlgn="base">
              <a:buFontTx/>
              <a:buChar char="-"/>
            </a:pPr>
            <a:r>
              <a:rPr lang="en-US" sz="2800" i="1" dirty="0"/>
              <a:t>   We </a:t>
            </a:r>
            <a:r>
              <a:rPr lang="en-US" sz="2800" b="1" i="1" dirty="0"/>
              <a:t>will find </a:t>
            </a:r>
            <a:r>
              <a:rPr lang="en-US" sz="2800" i="1" dirty="0"/>
              <a:t>the right job for you.</a:t>
            </a:r>
            <a:endParaRPr lang="en-US" sz="3300" i="1" dirty="0"/>
          </a:p>
          <a:p>
            <a:pPr marL="457200" indent="-457200" algn="l" fontAlgn="base">
              <a:buFontTx/>
              <a:buChar char="-"/>
            </a:pPr>
            <a:r>
              <a:rPr lang="en-US" sz="3300" i="1" dirty="0"/>
              <a:t>I </a:t>
            </a:r>
            <a:r>
              <a:rPr lang="en-US" sz="3300" b="1" i="1" dirty="0"/>
              <a:t>will take </a:t>
            </a:r>
            <a:r>
              <a:rPr lang="en-US" sz="3300" i="1" dirty="0"/>
              <a:t>you to the airport.</a:t>
            </a:r>
          </a:p>
          <a:p>
            <a:pPr marL="457200" indent="-457200" algn="l" fontAlgn="base">
              <a:buFontTx/>
              <a:buChar char="-"/>
            </a:pPr>
            <a:r>
              <a:rPr lang="en-US" sz="3300" i="1" dirty="0"/>
              <a:t>He </a:t>
            </a:r>
            <a:r>
              <a:rPr lang="en-US" sz="3300" b="1" i="1" dirty="0"/>
              <a:t>will invite </a:t>
            </a:r>
            <a:r>
              <a:rPr lang="en-US" sz="3300" i="1" dirty="0"/>
              <a:t>her for dinner. </a:t>
            </a:r>
            <a:endParaRPr lang="en-US" sz="3800" dirty="0">
              <a:solidFill>
                <a:schemeClr val="accent5"/>
              </a:solidFill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endParaRPr 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036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866"/>
    </mc:Choice>
    <mc:Fallback xmlns="">
      <p:transition spd="slow" advTm="748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F3ECB-1561-498E-803D-6AB9BEE9D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5042"/>
            <a:ext cx="9144000" cy="626924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Future Simple Tense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55F44B-9916-4F97-B069-8E5729B66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3208" y="1614212"/>
            <a:ext cx="10094844" cy="4697136"/>
          </a:xfrm>
        </p:spPr>
        <p:txBody>
          <a:bodyPr>
            <a:normAutofit/>
          </a:bodyPr>
          <a:lstStyle/>
          <a:p>
            <a:pPr algn="l" fontAlgn="base"/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Uses:</a:t>
            </a:r>
          </a:p>
          <a:p>
            <a:pPr fontAlgn="base"/>
            <a:endParaRPr lang="en-US" sz="3200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pPr algn="l" fontAlgn="base"/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4.  To express thoughts:</a:t>
            </a:r>
          </a:p>
          <a:p>
            <a:pPr algn="l" fontAlgn="base"/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Example</a:t>
            </a: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:</a:t>
            </a:r>
          </a:p>
          <a:p>
            <a:pPr algn="l" fontAlgn="base"/>
            <a:endParaRPr lang="en-US" sz="3200" dirty="0"/>
          </a:p>
          <a:p>
            <a:pPr marL="342900" indent="-342900" algn="l" fontAlgn="base">
              <a:buFontTx/>
              <a:buChar char="-"/>
            </a:pPr>
            <a:r>
              <a:rPr lang="en-US" sz="2800" i="1" dirty="0"/>
              <a:t> You </a:t>
            </a:r>
            <a:r>
              <a:rPr lang="en-US" sz="2800" b="1" i="1" dirty="0"/>
              <a:t>will marry </a:t>
            </a:r>
            <a:r>
              <a:rPr lang="en-US" sz="2800" i="1" dirty="0"/>
              <a:t>with a millionaire.</a:t>
            </a:r>
          </a:p>
          <a:p>
            <a:pPr marL="457200" indent="-457200" algn="l" fontAlgn="base">
              <a:buFontTx/>
              <a:buChar char="-"/>
            </a:pPr>
            <a:r>
              <a:rPr lang="en-US" sz="2800" i="1" dirty="0"/>
              <a:t>Things </a:t>
            </a:r>
            <a:r>
              <a:rPr lang="en-US" sz="2800" b="1" i="1" dirty="0"/>
              <a:t>will improve </a:t>
            </a:r>
            <a:r>
              <a:rPr lang="en-US" sz="2800" i="1" dirty="0"/>
              <a:t>soon.</a:t>
            </a:r>
          </a:p>
          <a:p>
            <a:pPr marL="457200" indent="-457200" algn="l" fontAlgn="base">
              <a:buFontTx/>
              <a:buChar char="-"/>
            </a:pPr>
            <a:r>
              <a:rPr lang="en-US" sz="2800" i="1" dirty="0"/>
              <a:t>Iraq </a:t>
            </a:r>
            <a:r>
              <a:rPr lang="en-US" sz="2800" b="1" i="1" dirty="0"/>
              <a:t>will win </a:t>
            </a:r>
            <a:r>
              <a:rPr lang="en-US" sz="2800" i="1" dirty="0"/>
              <a:t>the next match. </a:t>
            </a:r>
            <a:endParaRPr lang="en-US" sz="3600" dirty="0">
              <a:solidFill>
                <a:schemeClr val="accent5"/>
              </a:solidFill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endParaRPr 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0330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866"/>
    </mc:Choice>
    <mc:Fallback xmlns="">
      <p:transition spd="slow" advTm="748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F3ECB-1561-498E-803D-6AB9BEE9D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5042"/>
            <a:ext cx="9144000" cy="626924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Future Simple Tense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55F44B-9916-4F97-B069-8E5729B66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3208" y="1614212"/>
            <a:ext cx="10094844" cy="4697136"/>
          </a:xfrm>
        </p:spPr>
        <p:txBody>
          <a:bodyPr>
            <a:normAutofit/>
          </a:bodyPr>
          <a:lstStyle/>
          <a:p>
            <a:pPr algn="l" fontAlgn="base"/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Uses:</a:t>
            </a:r>
          </a:p>
          <a:p>
            <a:pPr fontAlgn="base"/>
            <a:endParaRPr lang="en-US" sz="3200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pPr algn="l" fontAlgn="base"/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5.  To talk about an event that is certain to happen:</a:t>
            </a:r>
          </a:p>
          <a:p>
            <a:pPr algn="l" fontAlgn="base"/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Example</a:t>
            </a: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:</a:t>
            </a:r>
          </a:p>
          <a:p>
            <a:pPr algn="l" fontAlgn="base"/>
            <a:endParaRPr lang="en-US" sz="3200" dirty="0"/>
          </a:p>
          <a:p>
            <a:pPr marL="342900" indent="-342900" algn="l" fontAlgn="base">
              <a:buFontTx/>
              <a:buChar char="-"/>
            </a:pPr>
            <a:r>
              <a:rPr lang="en-US" sz="2800" i="1" dirty="0"/>
              <a:t> I </a:t>
            </a:r>
            <a:r>
              <a:rPr lang="en-US" sz="2800" b="1" i="1" dirty="0"/>
              <a:t>will soon be </a:t>
            </a:r>
            <a:r>
              <a:rPr lang="en-US" sz="2800" i="1" dirty="0"/>
              <a:t>22 on Monday.</a:t>
            </a:r>
          </a:p>
          <a:p>
            <a:pPr marL="457200" indent="-457200" algn="l" fontAlgn="base">
              <a:buFontTx/>
              <a:buChar char="-"/>
            </a:pPr>
            <a:r>
              <a:rPr lang="en-US" sz="2800" i="1" dirty="0"/>
              <a:t>The holidays </a:t>
            </a:r>
            <a:r>
              <a:rPr lang="en-US" sz="2800" b="1" i="1" dirty="0"/>
              <a:t>will start </a:t>
            </a:r>
            <a:r>
              <a:rPr lang="en-US" sz="2800" i="1" dirty="0"/>
              <a:t>next week.</a:t>
            </a:r>
          </a:p>
          <a:p>
            <a:pPr marL="457200" indent="-457200" algn="l" fontAlgn="base">
              <a:buFontTx/>
              <a:buChar char="-"/>
            </a:pPr>
            <a:r>
              <a:rPr lang="en-US" sz="2800" i="1" dirty="0"/>
              <a:t>He </a:t>
            </a:r>
            <a:r>
              <a:rPr lang="en-US" sz="2800" b="1" i="1" dirty="0"/>
              <a:t>will graduate</a:t>
            </a:r>
            <a:r>
              <a:rPr lang="en-US" sz="2800" i="1" dirty="0"/>
              <a:t> next fall. </a:t>
            </a:r>
            <a:endParaRPr lang="en-US" sz="3600" dirty="0">
              <a:solidFill>
                <a:schemeClr val="accent5"/>
              </a:solidFill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endParaRPr 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7705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866"/>
    </mc:Choice>
    <mc:Fallback xmlns="">
      <p:transition spd="slow" advTm="748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F3ECB-1561-498E-803D-6AB9BEE9D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5042"/>
            <a:ext cx="9144000" cy="626924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Future Simple Tense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55F44B-9916-4F97-B069-8E5729B66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3208" y="1614212"/>
            <a:ext cx="10094844" cy="4697136"/>
          </a:xfrm>
        </p:spPr>
        <p:txBody>
          <a:bodyPr>
            <a:normAutofit lnSpcReduction="10000"/>
          </a:bodyPr>
          <a:lstStyle/>
          <a:p>
            <a:pPr algn="l" fontAlgn="base"/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Adverbs:</a:t>
            </a:r>
          </a:p>
          <a:p>
            <a:pPr fontAlgn="base"/>
            <a:endParaRPr lang="en-US" sz="3200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pPr algn="l" fontAlgn="base"/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We often use the following adverbs with future simple Tense:</a:t>
            </a:r>
          </a:p>
          <a:p>
            <a:pPr algn="l" fontAlgn="base"/>
            <a:endParaRPr lang="en-US" sz="3200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pPr marL="457200" indent="-457200" algn="l" fontAlgn="base">
              <a:buFontTx/>
              <a:buChar char="-"/>
            </a:pP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I will finish my report </a:t>
            </a:r>
            <a:r>
              <a:rPr lang="en-US" sz="3200" dirty="0">
                <a:solidFill>
                  <a:schemeClr val="accent6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later</a:t>
            </a: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 today.</a:t>
            </a:r>
          </a:p>
          <a:p>
            <a:pPr marL="457200" indent="-457200" algn="l" fontAlgn="base">
              <a:buFontTx/>
              <a:buChar char="-"/>
            </a:pP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We’ll go to the market </a:t>
            </a:r>
            <a:r>
              <a:rPr lang="en-US" sz="3200" dirty="0">
                <a:solidFill>
                  <a:schemeClr val="accent6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tomorrow</a:t>
            </a: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.</a:t>
            </a:r>
            <a:endParaRPr lang="en-US" sz="3200" dirty="0">
              <a:solidFill>
                <a:srgbClr val="FF0000"/>
              </a:solidFill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pPr marL="457200" indent="-457200" algn="l" fontAlgn="base">
              <a:buFontTx/>
              <a:buChar char="-"/>
            </a:pP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There will be another conference </a:t>
            </a:r>
            <a:r>
              <a:rPr lang="en-US" sz="3200" dirty="0">
                <a:solidFill>
                  <a:schemeClr val="accent6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next</a:t>
            </a: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 month.</a:t>
            </a:r>
          </a:p>
          <a:p>
            <a:pPr marL="457200" indent="-457200" algn="l" fontAlgn="base">
              <a:buFontTx/>
              <a:buChar char="-"/>
            </a:pP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I will return </a:t>
            </a:r>
            <a:r>
              <a:rPr lang="en-US" sz="3200" dirty="0">
                <a:solidFill>
                  <a:schemeClr val="accent6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in two hours</a:t>
            </a: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277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866"/>
    </mc:Choice>
    <mc:Fallback xmlns="">
      <p:transition spd="slow" advTm="748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F3ECB-1561-498E-803D-6AB9BEE9D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5042"/>
            <a:ext cx="9144000" cy="626924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Future Simple Tense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55F44B-9916-4F97-B069-8E5729B66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395" y="1759686"/>
            <a:ext cx="7490792" cy="4697136"/>
          </a:xfrm>
        </p:spPr>
        <p:txBody>
          <a:bodyPr>
            <a:normAutofit/>
          </a:bodyPr>
          <a:lstStyle/>
          <a:p>
            <a:pPr algn="l" fontAlgn="base"/>
            <a:r>
              <a:rPr lang="en-US" sz="28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Questions with future simple Tense:</a:t>
            </a:r>
          </a:p>
          <a:p>
            <a:pPr algn="l" fontAlgn="base"/>
            <a:endParaRPr lang="en-US" sz="2800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pPr marL="457200" indent="-457200" algn="l" fontAlgn="base">
              <a:buFontTx/>
              <a:buChar char="-"/>
            </a:pPr>
            <a:r>
              <a:rPr lang="en-US" sz="28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I will travel to England (Why)               </a:t>
            </a:r>
          </a:p>
          <a:p>
            <a:pPr marL="457200" indent="-457200" algn="l" fontAlgn="base">
              <a:buFontTx/>
              <a:buChar char="-"/>
            </a:pPr>
            <a:r>
              <a:rPr lang="en-US" sz="28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We will practice in the morning (When)</a:t>
            </a:r>
          </a:p>
          <a:p>
            <a:pPr marL="457200" indent="-457200" algn="l" fontAlgn="base">
              <a:buFontTx/>
              <a:buChar char="-"/>
            </a:pPr>
            <a:r>
              <a:rPr lang="en-US" sz="28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He will study in the library (Where)</a:t>
            </a:r>
          </a:p>
          <a:p>
            <a:pPr marL="457200" indent="-457200" algn="l" fontAlgn="base">
              <a:buFontTx/>
              <a:buChar char="-"/>
            </a:pPr>
            <a:r>
              <a:rPr lang="en-US" sz="28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They will travel by car (How)</a:t>
            </a:r>
          </a:p>
          <a:p>
            <a:pPr marL="457200" indent="-457200" algn="l" fontAlgn="base">
              <a:buFontTx/>
              <a:buChar char="-"/>
            </a:pPr>
            <a:r>
              <a:rPr lang="en-US" sz="28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I will meet Ahmed (Who)</a:t>
            </a:r>
          </a:p>
          <a:p>
            <a:pPr algn="l" fontAlgn="base"/>
            <a:endParaRPr lang="en-US" sz="2800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pPr fontAlgn="base"/>
            <a:endParaRPr lang="en-US" sz="2800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D5C6279-521B-498D-9362-75B178E00F02}"/>
              </a:ext>
            </a:extLst>
          </p:cNvPr>
          <p:cNvSpPr txBox="1">
            <a:spLocks/>
          </p:cNvSpPr>
          <p:nvPr/>
        </p:nvSpPr>
        <p:spPr>
          <a:xfrm>
            <a:off x="5390171" y="2164930"/>
            <a:ext cx="7182978" cy="3425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/>
            <a:endParaRPr lang="en-US" sz="3200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pPr algn="l" fontAlgn="base"/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              </a:t>
            </a:r>
            <a:r>
              <a:rPr lang="en-US" sz="28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Why </a:t>
            </a: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will you travel </a:t>
            </a:r>
            <a:r>
              <a:rPr lang="en-US" sz="28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to England?</a:t>
            </a:r>
          </a:p>
          <a:p>
            <a:pPr algn="l" fontAlgn="base"/>
            <a:r>
              <a:rPr lang="en-US" sz="28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                When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will you </a:t>
            </a:r>
            <a:r>
              <a:rPr lang="en-US" sz="28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practice?</a:t>
            </a:r>
          </a:p>
          <a:p>
            <a:pPr algn="l" fontAlgn="base"/>
            <a:r>
              <a:rPr lang="en-US" sz="28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                Where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will he </a:t>
            </a:r>
            <a:r>
              <a:rPr lang="en-US" sz="28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study?</a:t>
            </a:r>
          </a:p>
          <a:p>
            <a:pPr algn="l" fontAlgn="base"/>
            <a:r>
              <a:rPr lang="en-US" sz="28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                How </a:t>
            </a: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will they </a:t>
            </a:r>
            <a:r>
              <a:rPr lang="en-US" sz="28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travel?</a:t>
            </a:r>
          </a:p>
          <a:p>
            <a:pPr algn="l" fontAlgn="base"/>
            <a:r>
              <a:rPr lang="en-US" sz="28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                Who </a:t>
            </a: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will you </a:t>
            </a:r>
            <a:r>
              <a:rPr lang="en-US" sz="28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meet?</a:t>
            </a:r>
          </a:p>
          <a:p>
            <a:pPr fontAlgn="base"/>
            <a:endParaRPr lang="en-US" sz="3200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1423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866"/>
    </mc:Choice>
    <mc:Fallback xmlns="">
      <p:transition spd="slow" advTm="748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F3ECB-1561-498E-803D-6AB9BEE9D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9011"/>
            <a:ext cx="9144000" cy="626924"/>
          </a:xfrm>
        </p:spPr>
        <p:txBody>
          <a:bodyPr>
            <a:noAutofit/>
          </a:bodyPr>
          <a:lstStyle/>
          <a:p>
            <a:r>
              <a:rPr lang="en-US" sz="5400" b="1" u="sng" dirty="0"/>
              <a:t>Future Simple Tense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55F44B-9916-4F97-B069-8E5729B66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945" y="885935"/>
            <a:ext cx="11804073" cy="5888937"/>
          </a:xfrm>
        </p:spPr>
        <p:txBody>
          <a:bodyPr>
            <a:normAutofit fontScale="92500" lnSpcReduction="20000"/>
          </a:bodyPr>
          <a:lstStyle/>
          <a:p>
            <a:r>
              <a:rPr lang="en-US" sz="2000" b="1" dirty="0"/>
              <a:t>A READING EXAMPLE</a:t>
            </a: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000" dirty="0"/>
              <a:t>      I think that I </a:t>
            </a:r>
            <a:r>
              <a:rPr lang="en-US" sz="2000" u="sng" dirty="0"/>
              <a:t>will write</a:t>
            </a:r>
            <a:r>
              <a:rPr lang="en-US" sz="2000" dirty="0"/>
              <a:t> a letter to tell her what I’m living right now, and then she </a:t>
            </a:r>
            <a:r>
              <a:rPr lang="en-US" sz="2000" u="sng" dirty="0"/>
              <a:t>will notice </a:t>
            </a:r>
            <a:r>
              <a:rPr lang="en-US" sz="2000" dirty="0"/>
              <a:t>the big change in her life and mine. She </a:t>
            </a:r>
            <a:r>
              <a:rPr lang="en-US" sz="2000" u="sng" dirty="0"/>
              <a:t>will have </a:t>
            </a:r>
            <a:r>
              <a:rPr lang="en-US" sz="2000" dirty="0"/>
              <a:t>more possibilities in medicine, technology, and whatever … Of course, if we take care of our world right now. She </a:t>
            </a:r>
            <a:r>
              <a:rPr lang="en-US" sz="2000" u="sng" dirty="0"/>
              <a:t>will be excited </a:t>
            </a:r>
            <a:r>
              <a:rPr lang="en-US" sz="2000" dirty="0"/>
              <a:t>at the moment of finding my letter.  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      When my mother asked me that, I started to think how my great granddaughter </a:t>
            </a:r>
            <a:r>
              <a:rPr lang="en-US" sz="2000" u="sng" dirty="0"/>
              <a:t>will be</a:t>
            </a:r>
            <a:r>
              <a:rPr lang="en-US" sz="2000" dirty="0"/>
              <a:t>. I think that she </a:t>
            </a:r>
            <a:r>
              <a:rPr lang="en-US" sz="2000" u="sng" dirty="0"/>
              <a:t>will be </a:t>
            </a:r>
            <a:r>
              <a:rPr lang="en-US" sz="2000" dirty="0"/>
              <a:t>cute. She </a:t>
            </a:r>
            <a:r>
              <a:rPr lang="en-US" sz="2000" u="sng" dirty="0"/>
              <a:t>will be </a:t>
            </a:r>
            <a:r>
              <a:rPr lang="en-US" sz="2000" dirty="0"/>
              <a:t>tall because I’m tall and my parents too. She </a:t>
            </a:r>
            <a:r>
              <a:rPr lang="en-US" sz="2000" u="sng" dirty="0"/>
              <a:t>will have </a:t>
            </a:r>
            <a:r>
              <a:rPr lang="en-US" sz="2000" dirty="0"/>
              <a:t>green eyes and black hair. 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      My name is Missy, and I’m 14. Everyday I talk with my brother about different things. We were watching tv when she saw a robot and she said that she thinks that in the future there </a:t>
            </a:r>
            <a:r>
              <a:rPr lang="en-US" sz="2000" u="sng" dirty="0"/>
              <a:t>will be </a:t>
            </a:r>
            <a:r>
              <a:rPr lang="en-US" sz="2000" dirty="0"/>
              <a:t>robots. Maybe, my mom is right. There </a:t>
            </a:r>
            <a:r>
              <a:rPr lang="en-US" sz="2000" u="sng" dirty="0"/>
              <a:t>will be </a:t>
            </a:r>
            <a:r>
              <a:rPr lang="en-US" sz="2000" dirty="0"/>
              <a:t>robots in the future. Then she asked me if I want to have any children in the future and I told her that I want but when I have a job and a husband and a secure family for the baby. 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    I think your little baby won’t have to go to school to study in 50 years from now. Because there </a:t>
            </a:r>
            <a:r>
              <a:rPr lang="en-US" sz="2000" u="sng" dirty="0"/>
              <a:t>will not be </a:t>
            </a:r>
            <a:r>
              <a:rPr lang="en-US" sz="2000" dirty="0"/>
              <a:t>any school.  Everything </a:t>
            </a:r>
            <a:r>
              <a:rPr lang="en-US" sz="2000" u="sng" dirty="0"/>
              <a:t>will be</a:t>
            </a:r>
            <a:r>
              <a:rPr lang="en-US" sz="2000" dirty="0"/>
              <a:t> online. So my great </a:t>
            </a:r>
            <a:r>
              <a:rPr lang="en-US" sz="2000" dirty="0" err="1"/>
              <a:t>great</a:t>
            </a:r>
            <a:r>
              <a:rPr lang="en-US" sz="2000" dirty="0"/>
              <a:t> granddaughter </a:t>
            </a:r>
            <a:r>
              <a:rPr lang="en-US" sz="2000" u="sng" dirty="0"/>
              <a:t>will stud</a:t>
            </a:r>
            <a:r>
              <a:rPr lang="en-US" sz="2000" dirty="0"/>
              <a:t>y in her home. She </a:t>
            </a:r>
            <a:r>
              <a:rPr lang="en-US" sz="2000" u="sng" dirty="0"/>
              <a:t>will eat </a:t>
            </a:r>
            <a:r>
              <a:rPr lang="en-US" sz="2000" dirty="0"/>
              <a:t>pills or tiny food because there </a:t>
            </a:r>
            <a:r>
              <a:rPr lang="en-US" sz="2000" u="sng" dirty="0"/>
              <a:t>will be </a:t>
            </a:r>
            <a:r>
              <a:rPr lang="en-US" sz="2000" dirty="0"/>
              <a:t>changes to food. However, I think she </a:t>
            </a:r>
            <a:r>
              <a:rPr lang="en-US" sz="2000" u="sng" dirty="0"/>
              <a:t>will enjoy </a:t>
            </a:r>
            <a:r>
              <a:rPr lang="en-US" sz="2000" dirty="0"/>
              <a:t>an extravagant car, because it </a:t>
            </a:r>
            <a:r>
              <a:rPr lang="en-US" sz="2000" u="sng" dirty="0"/>
              <a:t>will be </a:t>
            </a:r>
            <a:r>
              <a:rPr lang="en-US" sz="2000" dirty="0"/>
              <a:t>cheaper than now. </a:t>
            </a:r>
          </a:p>
          <a:p>
            <a:pPr fontAlgn="base"/>
            <a:endParaRPr lang="en-US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7333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866"/>
    </mc:Choice>
    <mc:Fallback xmlns="">
      <p:transition spd="slow" advTm="748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1.1|20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</TotalTime>
  <Words>840</Words>
  <Application>Microsoft Office PowerPoint</Application>
  <PresentationFormat>Widescreen</PresentationFormat>
  <Paragraphs>108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Future Simple Tense</vt:lpstr>
      <vt:lpstr>Future Simple Tense</vt:lpstr>
      <vt:lpstr>Future Simple Tense</vt:lpstr>
      <vt:lpstr>Future Simple Tense</vt:lpstr>
      <vt:lpstr>Future Simple Tense</vt:lpstr>
      <vt:lpstr>Future Simple Tense</vt:lpstr>
      <vt:lpstr>Future Simple Tense</vt:lpstr>
      <vt:lpstr>Future Simple Tense</vt:lpstr>
      <vt:lpstr>Future Simple Tense</vt:lpstr>
      <vt:lpstr>Future Simple Tense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Future Tense</dc:title>
  <dc:creator>Zakariya Oraibi</dc:creator>
  <cp:lastModifiedBy>Zakariya Oraibi</cp:lastModifiedBy>
  <cp:revision>82</cp:revision>
  <dcterms:created xsi:type="dcterms:W3CDTF">2020-04-13T11:20:24Z</dcterms:created>
  <dcterms:modified xsi:type="dcterms:W3CDTF">2021-02-14T10:28:07Z</dcterms:modified>
</cp:coreProperties>
</file>